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727" r:id="rId2"/>
    <p:sldId id="576" r:id="rId3"/>
    <p:sldId id="742" r:id="rId4"/>
    <p:sldId id="744" r:id="rId5"/>
    <p:sldId id="745" r:id="rId6"/>
    <p:sldId id="746" r:id="rId7"/>
    <p:sldId id="747" r:id="rId8"/>
    <p:sldId id="748" r:id="rId9"/>
    <p:sldId id="749" r:id="rId10"/>
    <p:sldId id="750" r:id="rId11"/>
    <p:sldId id="751" r:id="rId12"/>
    <p:sldId id="752" r:id="rId13"/>
    <p:sldId id="753" r:id="rId14"/>
    <p:sldId id="754" r:id="rId15"/>
    <p:sldId id="755" r:id="rId16"/>
    <p:sldId id="764" r:id="rId17"/>
    <p:sldId id="765" r:id="rId18"/>
    <p:sldId id="766" r:id="rId19"/>
    <p:sldId id="767" r:id="rId20"/>
    <p:sldId id="768" r:id="rId21"/>
    <p:sldId id="756" r:id="rId22"/>
    <p:sldId id="757" r:id="rId23"/>
    <p:sldId id="758" r:id="rId24"/>
    <p:sldId id="759" r:id="rId25"/>
    <p:sldId id="760" r:id="rId26"/>
    <p:sldId id="761" r:id="rId27"/>
    <p:sldId id="762" r:id="rId28"/>
    <p:sldId id="763" r:id="rId29"/>
    <p:sldId id="769" r:id="rId30"/>
    <p:sldId id="770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237"/>
    <a:srgbClr val="0094D4"/>
    <a:srgbClr val="AE2A7F"/>
    <a:srgbClr val="BE2856"/>
    <a:srgbClr val="3D3B5F"/>
    <a:srgbClr val="98246F"/>
    <a:srgbClr val="94246C"/>
    <a:srgbClr val="2F2E52"/>
    <a:srgbClr val="81A042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87" autoAdjust="0"/>
    <p:restoredTop sz="98101" autoAdjust="0"/>
  </p:normalViewPr>
  <p:slideViewPr>
    <p:cSldViewPr>
      <p:cViewPr varScale="1">
        <p:scale>
          <a:sx n="75" d="100"/>
          <a:sy n="75" d="100"/>
        </p:scale>
        <p:origin x="-940" y="-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01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2" d="100"/>
          <a:sy n="62" d="100"/>
        </p:scale>
        <p:origin x="-244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DA890-1C3A-4168-9336-7569BD13438D}" type="datetimeFigureOut">
              <a:rPr lang="zh-TW" altLang="en-US" smtClean="0"/>
              <a:pPr/>
              <a:t>2017/9/1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C2F1F-D428-449F-967A-F29989CFB9C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76842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CE91-3D51-440C-AE01-BB26464EA3B2}" type="datetimeFigureOut">
              <a:rPr lang="zh-TW" altLang="en-US" smtClean="0"/>
              <a:pPr/>
              <a:t>2017/9/1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B05A9-B499-4E5B-8BFF-1B52364951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90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書名頁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名頁">
    <p:bg>
      <p:bgPr>
        <a:blipFill dpi="0" rotWithShape="1">
          <a:blip r:embed="rId2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版面配置區 13"/>
          <p:cNvSpPr>
            <a:spLocks noGrp="1"/>
          </p:cNvSpPr>
          <p:nvPr>
            <p:ph type="body" sz="quarter" idx="14"/>
          </p:nvPr>
        </p:nvSpPr>
        <p:spPr>
          <a:xfrm>
            <a:off x="2627784" y="980728"/>
            <a:ext cx="1800200" cy="576064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7200" b="1" u="none" cap="none" spc="0" baseline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3D3B5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按</a:t>
            </a:r>
          </a:p>
        </p:txBody>
      </p:sp>
      <p:sp>
        <p:nvSpPr>
          <p:cNvPr id="15" name="文字版面配置區 13"/>
          <p:cNvSpPr>
            <a:spLocks noGrp="1"/>
          </p:cNvSpPr>
          <p:nvPr>
            <p:ph type="body" sz="quarter" idx="15" hasCustomPrompt="1"/>
          </p:nvPr>
        </p:nvSpPr>
        <p:spPr>
          <a:xfrm>
            <a:off x="2627784" y="1556792"/>
            <a:ext cx="6336704" cy="1152128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4800" b="1" u="none" cap="none" spc="0" baseline="0">
                <a:ln w="15875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3D3B5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按一以輯母片文字樣式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6"/>
          </p:nvPr>
        </p:nvSpPr>
        <p:spPr>
          <a:xfrm>
            <a:off x="2627089" y="2708920"/>
            <a:ext cx="6409407" cy="3960440"/>
          </a:xfrm>
        </p:spPr>
        <p:txBody>
          <a:bodyPr/>
          <a:lstStyle>
            <a:lvl1pPr>
              <a:lnSpc>
                <a:spcPts val="4400"/>
              </a:lnSpc>
              <a:spcBef>
                <a:spcPts val="0"/>
              </a:spcBef>
              <a:defRPr sz="2600">
                <a:solidFill>
                  <a:srgbClr val="F16237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6012160" y="72008"/>
            <a:ext cx="3096344" cy="764704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rgbClr val="F16237"/>
              </a:gs>
              <a:gs pos="100000">
                <a:srgbClr val="F16237"/>
              </a:gs>
            </a:gsLst>
            <a:lin ang="14400000" scaled="0"/>
          </a:gra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en-US" altLang="zh-TW" sz="32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4</a:t>
            </a:r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TW" altLang="en-US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2400" b="1" kern="1200" baseline="0" dirty="0" err="1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jQery</a:t>
            </a:r>
            <a:r>
              <a:rPr lang="en-US" altLang="zh-TW" sz="2400" b="1" kern="1200" baseline="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  Mobile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316464" cy="6192688"/>
          </a:xfrm>
        </p:spPr>
        <p:txBody>
          <a:bodyPr>
            <a:noAutofit/>
          </a:bodyPr>
          <a:lstStyle>
            <a:lvl5pPr>
              <a:spcBef>
                <a:spcPts val="0"/>
              </a:spcBef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pic>
        <p:nvPicPr>
          <p:cNvPr id="5" name="圖片 4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764704"/>
            <a:ext cx="8316464" cy="5976664"/>
          </a:xfrm>
        </p:spPr>
        <p:txBody>
          <a:bodyPr>
            <a:noAutofit/>
          </a:bodyPr>
          <a:lstStyle>
            <a:lvl5pPr>
              <a:spcBef>
                <a:spcPts val="0"/>
              </a:spcBef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pic>
        <p:nvPicPr>
          <p:cNvPr id="5" name="圖片 4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908720"/>
            <a:ext cx="8280000" cy="5589360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pic>
        <p:nvPicPr>
          <p:cNvPr id="4" name="圖片 3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836712"/>
            <a:ext cx="8153400" cy="57606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84784"/>
            <a:ext cx="8153400" cy="452628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 smtClean="0"/>
              <a:t>第二層</a:t>
            </a:r>
          </a:p>
          <a:p>
            <a:pPr lvl="2" eaLnBrk="1" latinLnBrk="0" hangingPunct="1"/>
            <a:r>
              <a:rPr kumimoji="0" lang="zh-TW" altLang="en-US" dirty="0" smtClean="0"/>
              <a:t>第三層</a:t>
            </a:r>
          </a:p>
          <a:p>
            <a:pPr lvl="3" eaLnBrk="1" latinLnBrk="0" hangingPunct="1"/>
            <a:r>
              <a:rPr kumimoji="0" lang="zh-TW" altLang="en-US" dirty="0" smtClean="0"/>
              <a:t>第四層</a:t>
            </a:r>
            <a:endParaRPr kumimoji="0" lang="en-US" altLang="zh-TW" dirty="0" smtClean="0"/>
          </a:p>
          <a:p>
            <a:pPr lvl="4" eaLnBrk="1" latinLnBrk="0" hangingPunct="1"/>
            <a:r>
              <a:rPr kumimoji="0" lang="zh-TW" altLang="en-US" dirty="0" smtClean="0"/>
              <a:t>第五層</a:t>
            </a:r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6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82" r:id="rId3"/>
    <p:sldLayoutId id="2147483695" r:id="rId4"/>
    <p:sldLayoutId id="2147483677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marL="216000" indent="-216000" algn="l" rtl="0" eaLnBrk="1" latinLnBrk="0" hangingPunct="1">
        <a:lnSpc>
          <a:spcPts val="3400"/>
        </a:lnSpc>
        <a:spcBef>
          <a:spcPct val="0"/>
        </a:spcBef>
        <a:buSzPct val="80000"/>
        <a:buFontTx/>
        <a:buNone/>
        <a:defRPr kumimoji="0" sz="3200" b="1" u="none" kern="1200" baseline="0">
          <a:solidFill>
            <a:srgbClr val="0094D4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rtl="0" eaLnBrk="1" latinLnBrk="0" hangingPunct="1">
        <a:lnSpc>
          <a:spcPct val="150000"/>
        </a:lnSpc>
        <a:spcBef>
          <a:spcPts val="0"/>
        </a:spcBef>
        <a:buClr>
          <a:schemeClr val="accent3">
            <a:lumMod val="75000"/>
          </a:schemeClr>
        </a:buClr>
        <a:buSzPct val="100000"/>
        <a:buFontTx/>
        <a:buNone/>
        <a:defRPr kumimoji="0" sz="3200" b="1" u="none" kern="1200" baseline="0">
          <a:solidFill>
            <a:srgbClr val="0094D4"/>
          </a:solidFill>
          <a:latin typeface="Arial" pitchFamily="34" charset="0"/>
          <a:ea typeface="+mj-ea"/>
          <a:cs typeface="+mn-cs"/>
        </a:defRPr>
      </a:lvl1pPr>
      <a:lvl2pPr marL="0" indent="0" algn="l" rtl="0" eaLnBrk="1" latinLnBrk="0" hangingPunct="1">
        <a:lnSpc>
          <a:spcPts val="2800"/>
        </a:lnSpc>
        <a:spcBef>
          <a:spcPts val="1200"/>
        </a:spcBef>
        <a:buClr>
          <a:schemeClr val="accent3">
            <a:lumMod val="75000"/>
          </a:schemeClr>
        </a:buClr>
        <a:buSzPct val="90000"/>
        <a:buFontTx/>
        <a:buNone/>
        <a:defRPr kumimoji="0" sz="2000" kern="1200">
          <a:solidFill>
            <a:schemeClr val="tx1"/>
          </a:solidFill>
          <a:latin typeface="+mj-ea"/>
          <a:ea typeface="+mj-ea"/>
          <a:cs typeface="+mn-cs"/>
        </a:defRPr>
      </a:lvl2pPr>
      <a:lvl3pPr marL="360000" indent="-360000" algn="l" rtl="0" eaLnBrk="1" latinLnBrk="0" hangingPunct="1">
        <a:lnSpc>
          <a:spcPts val="2800"/>
        </a:lnSpc>
        <a:spcBef>
          <a:spcPts val="1200"/>
        </a:spcBef>
        <a:spcAft>
          <a:spcPts val="0"/>
        </a:spcAft>
        <a:buClr>
          <a:srgbClr val="AE2A7F"/>
        </a:buClr>
        <a:buSzPct val="90000"/>
        <a:buFontTx/>
        <a:buNone/>
        <a:defRPr kumimoji="0" sz="2400" b="1" u="dotted" kern="1200" spc="0" baseline="0">
          <a:solidFill>
            <a:srgbClr val="0094D4"/>
          </a:solidFill>
          <a:uFill>
            <a:solidFill>
              <a:srgbClr val="0094D4"/>
            </a:solidFill>
          </a:uFill>
          <a:latin typeface="+mj-ea"/>
          <a:ea typeface="+mj-ea"/>
          <a:cs typeface="+mn-cs"/>
        </a:defRPr>
      </a:lvl3pPr>
      <a:lvl4pPr marL="360000" indent="-288000" algn="l" rtl="0" eaLnBrk="1" latinLnBrk="0" hangingPunct="1">
        <a:lnSpc>
          <a:spcPct val="100000"/>
        </a:lnSpc>
        <a:spcBef>
          <a:spcPts val="600"/>
        </a:spcBef>
        <a:buClr>
          <a:srgbClr val="AE2A7F"/>
        </a:buClr>
        <a:buSzPct val="90000"/>
        <a:buFontTx/>
        <a:buBlip>
          <a:blip r:embed="rId8"/>
        </a:buBlip>
        <a:defRPr kumimoji="0" sz="2000" kern="1200">
          <a:solidFill>
            <a:schemeClr val="tx1"/>
          </a:solidFill>
          <a:latin typeface="+mj-ea"/>
          <a:ea typeface="+mj-ea"/>
          <a:cs typeface="+mn-cs"/>
        </a:defRPr>
      </a:lvl4pPr>
      <a:lvl5pPr marL="0" marR="0" indent="-360000" algn="l" defTabSz="914400" rtl="0" eaLnBrk="1" fontAlgn="auto" latinLnBrk="0" hangingPunct="1">
        <a:lnSpc>
          <a:spcPct val="150000"/>
        </a:lnSpc>
        <a:spcBef>
          <a:spcPts val="0"/>
        </a:spcBef>
        <a:spcAft>
          <a:spcPts val="0"/>
        </a:spcAft>
        <a:buClr>
          <a:srgbClr val="AE2A7F"/>
        </a:buClr>
        <a:buSzPct val="90000"/>
        <a:buFontTx/>
        <a:buNone/>
        <a:tabLst/>
        <a:defRPr kumimoji="0" sz="2800" b="1" kern="1200">
          <a:solidFill>
            <a:srgbClr val="F16237"/>
          </a:solidFill>
          <a:latin typeface="+mj-ea"/>
          <a:ea typeface="+mj-ea"/>
          <a:cs typeface="+mn-cs"/>
        </a:defRPr>
      </a:lvl5pPr>
      <a:lvl6pPr marL="360000" indent="0" algn="l" rtl="0" eaLnBrk="1" latinLnBrk="0" hangingPunct="1">
        <a:lnSpc>
          <a:spcPts val="2600"/>
        </a:lnSpc>
        <a:spcBef>
          <a:spcPts val="1200"/>
        </a:spcBef>
        <a:buClr>
          <a:srgbClr val="EE7700"/>
        </a:buClr>
        <a:buFontTx/>
        <a:buNone/>
        <a:defRPr kumimoji="0" sz="2200" kern="1200" baseline="0">
          <a:solidFill>
            <a:schemeClr val="tx1"/>
          </a:solidFill>
          <a:latin typeface="+mn-ea"/>
          <a:ea typeface="+mn-ea"/>
          <a:cs typeface="+mn-cs"/>
        </a:defRPr>
      </a:lvl6pPr>
      <a:lvl7pPr marL="936000" indent="-228600" algn="l" rtl="0" eaLnBrk="1" latinLnBrk="0" hangingPunct="1">
        <a:spcBef>
          <a:spcPts val="600"/>
        </a:spcBef>
        <a:buClrTx/>
        <a:buFont typeface="Wingdings" pitchFamily="2" charset="2"/>
        <a:buChar char="n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3.xml"/><Relationship Id="rId7" Type="http://schemas.openxmlformats.org/officeDocument/2006/relationships/image" Target="../media/image4.gi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slide" Target="slide29.xml"/><Relationship Id="rId5" Type="http://schemas.openxmlformats.org/officeDocument/2006/relationships/slide" Target="slide10.xml"/><Relationship Id="rId10" Type="http://schemas.openxmlformats.org/officeDocument/2006/relationships/slide" Target="slide21.xml"/><Relationship Id="rId4" Type="http://schemas.openxmlformats.org/officeDocument/2006/relationships/slide" Target="slide8.xml"/><Relationship Id="rId9" Type="http://schemas.openxmlformats.org/officeDocument/2006/relationships/slide" Target="slide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19-3  </a:t>
            </a:r>
            <a:r>
              <a:rPr lang="zh-TW" altLang="en-US" dirty="0" smtClean="0"/>
              <a:t>導覽列</a:t>
            </a:r>
            <a:endParaRPr lang="en-US" altLang="zh-TW" dirty="0" smtClean="0"/>
          </a:p>
          <a:p>
            <a:pPr lvl="1"/>
            <a:r>
              <a:rPr lang="zh-TW" altLang="en-US" sz="1800" dirty="0" smtClean="0"/>
              <a:t>導覽列可以放在頁首列、頁尾列或內容等區域，下面是一個例子 ，它將導覽列放在頁首列。</a:t>
            </a:r>
            <a:endParaRPr lang="en-US" altLang="zh-TW" sz="1800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P.19-9</a:t>
            </a:r>
          </a:p>
        </p:txBody>
      </p:sp>
      <p:sp>
        <p:nvSpPr>
          <p:cNvPr id="12" name="文字版面配置區 4">
            <a:hlinkClick r:id="rId2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5" y="2276872"/>
            <a:ext cx="6048672" cy="3658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圖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6660232" y="3212977"/>
            <a:ext cx="2016224" cy="27224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19-4  </a:t>
            </a:r>
            <a:r>
              <a:rPr lang="zh-TW" altLang="en-US" dirty="0" smtClean="0"/>
              <a:t>可摺疊區塊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例如下面的敘述是在內容裡面加上 </a:t>
            </a:r>
            <a:r>
              <a:rPr lang="en-US" altLang="zh-TW" dirty="0" smtClean="0"/>
              <a:t>&lt;div&gt;  </a:t>
            </a:r>
            <a:r>
              <a:rPr lang="zh-TW" altLang="en-US" dirty="0" smtClean="0"/>
              <a:t>元素和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>
                <a:solidFill>
                  <a:srgbClr val="F16237"/>
                </a:solidFill>
              </a:rPr>
              <a:t>data-role ="collapsible" </a:t>
            </a:r>
            <a:r>
              <a:rPr lang="zh-TW" altLang="en-US" dirty="0" smtClean="0"/>
              <a:t>屬性表示要建立可摺疊區塊：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P.19-11</a:t>
            </a:r>
          </a:p>
        </p:txBody>
      </p:sp>
      <p:sp>
        <p:nvSpPr>
          <p:cNvPr id="12" name="文字版面配置區 4">
            <a:hlinkClick r:id="rId2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5" y="2294662"/>
            <a:ext cx="7704856" cy="3615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19-5  </a:t>
            </a:r>
            <a:r>
              <a:rPr lang="zh-TW" altLang="en-US" dirty="0" smtClean="0"/>
              <a:t>可摺疊區塊群組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我們可以利用</a:t>
            </a:r>
            <a:r>
              <a:rPr lang="en-US" altLang="zh-TW" dirty="0" err="1" smtClean="0"/>
              <a:t>jQuery</a:t>
            </a:r>
            <a:r>
              <a:rPr lang="en-US" altLang="zh-TW" dirty="0" smtClean="0"/>
              <a:t> Mobile </a:t>
            </a:r>
            <a:r>
              <a:rPr lang="zh-TW" altLang="en-US" dirty="0" smtClean="0"/>
              <a:t>提供的</a:t>
            </a:r>
            <a:r>
              <a:rPr lang="en-US" altLang="zh-TW" dirty="0" smtClean="0"/>
              <a:t>Collapsible set Widget </a:t>
            </a:r>
            <a:r>
              <a:rPr lang="zh-TW" altLang="en-US" dirty="0" smtClean="0"/>
              <a:t>將多個可摺疊區塊放在一起成為一個群組，稱為</a:t>
            </a:r>
            <a:r>
              <a:rPr lang="zh-TW" altLang="en-US" dirty="0" smtClean="0">
                <a:solidFill>
                  <a:srgbClr val="F16237"/>
                </a:solidFill>
              </a:rPr>
              <a:t>可摺疊區塊群組 </a:t>
            </a:r>
            <a:r>
              <a:rPr lang="en-US" altLang="zh-TW" dirty="0" smtClean="0"/>
              <a:t>(collapsible set of collapsible blocks)</a:t>
            </a:r>
            <a:r>
              <a:rPr lang="zh-TW" altLang="en-US" dirty="0" smtClean="0"/>
              <a:t>，下面是一個例子 。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P.19-12</a:t>
            </a:r>
          </a:p>
        </p:txBody>
      </p:sp>
      <p:sp>
        <p:nvSpPr>
          <p:cNvPr id="12" name="文字版面配置區 4">
            <a:hlinkClick r:id="rId2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581838"/>
            <a:ext cx="5235550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168" y="2581838"/>
            <a:ext cx="224585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4168" y="4454046"/>
            <a:ext cx="2245853" cy="1714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向下箭號 9"/>
          <p:cNvSpPr/>
          <p:nvPr/>
        </p:nvSpPr>
        <p:spPr>
          <a:xfrm>
            <a:off x="7092280" y="3949990"/>
            <a:ext cx="288032" cy="64807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460480" cy="6192688"/>
          </a:xfrm>
        </p:spPr>
        <p:txBody>
          <a:bodyPr/>
          <a:lstStyle/>
          <a:p>
            <a:r>
              <a:rPr lang="en-US" altLang="zh-TW" dirty="0" smtClean="0"/>
              <a:t>19-6  </a:t>
            </a:r>
            <a:r>
              <a:rPr lang="zh-TW" altLang="en-US" dirty="0" smtClean="0"/>
              <a:t>清單檢視</a:t>
            </a:r>
            <a:endParaRPr lang="en-US" altLang="zh-TW" dirty="0" smtClean="0"/>
          </a:p>
          <a:p>
            <a:pPr lvl="4" indent="0">
              <a:buClr>
                <a:schemeClr val="accent3">
                  <a:lumMod val="75000"/>
                </a:schemeClr>
              </a:buClr>
              <a:buSzPct val="100000"/>
            </a:pPr>
            <a:r>
              <a:rPr lang="en-US" altLang="zh-TW" dirty="0" smtClean="0"/>
              <a:t>19-6-1 </a:t>
            </a:r>
            <a:r>
              <a:rPr lang="zh-TW" altLang="en-US" dirty="0" smtClean="0"/>
              <a:t>建立清單檢視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建立清單檢視最常見的方式是使用 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ul</a:t>
            </a:r>
            <a:r>
              <a:rPr lang="en-US" altLang="zh-TW" dirty="0" smtClean="0"/>
              <a:t>&gt; </a:t>
            </a:r>
            <a:r>
              <a:rPr lang="zh-TW" altLang="en-US" dirty="0" smtClean="0"/>
              <a:t>元素和 </a:t>
            </a:r>
            <a:r>
              <a:rPr lang="en-US" altLang="zh-TW" dirty="0" smtClean="0">
                <a:solidFill>
                  <a:srgbClr val="F16237"/>
                </a:solidFill>
              </a:rPr>
              <a:t>data-role=“</a:t>
            </a:r>
            <a:r>
              <a:rPr lang="en-US" altLang="zh-TW" dirty="0" err="1" smtClean="0">
                <a:solidFill>
                  <a:srgbClr val="F16237"/>
                </a:solidFill>
              </a:rPr>
              <a:t>listview</a:t>
            </a:r>
            <a:r>
              <a:rPr lang="en-US" altLang="zh-TW" dirty="0" smtClean="0">
                <a:solidFill>
                  <a:srgbClr val="F16237"/>
                </a:solidFill>
              </a:rPr>
              <a:t>” </a:t>
            </a:r>
            <a:r>
              <a:rPr lang="zh-TW" altLang="en-US" dirty="0" smtClean="0"/>
              <a:t>屬性，然後使用 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li</a:t>
            </a:r>
            <a:r>
              <a:rPr lang="en-US" altLang="zh-TW" dirty="0" smtClean="0"/>
              <a:t>&gt; </a:t>
            </a:r>
            <a:r>
              <a:rPr lang="zh-TW" altLang="en-US" dirty="0" smtClean="0"/>
              <a:t>元素指定個別的項目，下面是一個例子。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P.19-13</a:t>
            </a:r>
          </a:p>
        </p:txBody>
      </p:sp>
      <p:sp>
        <p:nvSpPr>
          <p:cNvPr id="12" name="文字版面配置區 4">
            <a:hlinkClick r:id="rId2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3" y="2927482"/>
            <a:ext cx="6480719" cy="1653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圖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3419872" y="4797152"/>
            <a:ext cx="2088232" cy="1440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19-6-2 </a:t>
            </a:r>
            <a:r>
              <a:rPr lang="zh-TW" altLang="en-US" dirty="0" smtClean="0"/>
              <a:t>設定分隔線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若要將清單檢視中的項目分組並加上分隔線，可以在要做為分隔線的項目加入</a:t>
            </a:r>
            <a:r>
              <a:rPr lang="en-US" altLang="zh-TW" dirty="0" smtClean="0">
                <a:solidFill>
                  <a:srgbClr val="F16237"/>
                </a:solidFill>
              </a:rPr>
              <a:t>data-role="list-divider" </a:t>
            </a:r>
            <a:r>
              <a:rPr lang="zh-TW" altLang="en-US" dirty="0" smtClean="0"/>
              <a:t>屬性，例如 ：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P.19-15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r="10892"/>
          <a:stretch/>
        </p:blipFill>
        <p:spPr bwMode="auto">
          <a:xfrm>
            <a:off x="539553" y="2492896"/>
            <a:ext cx="5556448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圖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6300192" y="2471771"/>
            <a:ext cx="1944216" cy="2901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19-6-3 </a:t>
            </a:r>
            <a:r>
              <a:rPr lang="zh-TW" altLang="en-US" dirty="0" smtClean="0"/>
              <a:t>設定巢狀清單檢視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我們可以在清單檢視的項目中加入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&lt;</a:t>
            </a:r>
            <a:r>
              <a:rPr lang="en-US" altLang="zh-TW" dirty="0" err="1" smtClean="0"/>
              <a:t>ul</a:t>
            </a:r>
            <a:r>
              <a:rPr lang="en-US" altLang="zh-TW" dirty="0" smtClean="0"/>
              <a:t> data-role = "</a:t>
            </a:r>
            <a:r>
              <a:rPr lang="en-US" altLang="zh-TW" dirty="0" err="1" smtClean="0"/>
              <a:t>listview</a:t>
            </a:r>
            <a:r>
              <a:rPr lang="en-US" altLang="zh-TW" dirty="0" smtClean="0"/>
              <a:t>"&gt;...&lt;/</a:t>
            </a:r>
            <a:r>
              <a:rPr lang="en-US" altLang="zh-TW" dirty="0" err="1" smtClean="0"/>
              <a:t>ul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，來形成巢狀清單檢視，例如 ：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P.19-16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428698"/>
            <a:ext cx="3456384" cy="4168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2428698"/>
            <a:ext cx="4631620" cy="2330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19-6-4</a:t>
            </a:r>
            <a:r>
              <a:rPr lang="zh-TW" altLang="en-US" dirty="0" smtClean="0"/>
              <a:t>  格式化</a:t>
            </a:r>
            <a:r>
              <a:rPr lang="zh-TW" altLang="en-US" dirty="0"/>
              <a:t>項目</a:t>
            </a:r>
            <a:r>
              <a:rPr lang="zh-TW" altLang="en-US" dirty="0" smtClean="0"/>
              <a:t>內容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我們可以選擇適當的格式化元素將清單檢視的項目內容加以格式化，例如使用 </a:t>
            </a:r>
            <a:r>
              <a:rPr lang="en-US" altLang="zh-TW" dirty="0" smtClean="0"/>
              <a:t>&lt;h3&gt; </a:t>
            </a:r>
            <a:r>
              <a:rPr lang="zh-TW" altLang="en-US" dirty="0" smtClean="0"/>
              <a:t>和 </a:t>
            </a:r>
            <a:r>
              <a:rPr lang="en-US" altLang="zh-TW" dirty="0" smtClean="0"/>
              <a:t>&lt;p&gt; </a:t>
            </a:r>
            <a:r>
              <a:rPr lang="zh-TW" altLang="en-US" dirty="0" smtClean="0"/>
              <a:t>元素標示標題與描述文字，下面是一個例子 。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P.19-17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20"/>
          <a:stretch/>
        </p:blipFill>
        <p:spPr bwMode="auto">
          <a:xfrm>
            <a:off x="539552" y="2420888"/>
            <a:ext cx="5327848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6156176" y="3284984"/>
            <a:ext cx="1944216" cy="283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8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19-6-5</a:t>
            </a:r>
            <a:r>
              <a:rPr lang="zh-TW" altLang="en-US" dirty="0" smtClean="0"/>
              <a:t>  設定</a:t>
            </a:r>
            <a:r>
              <a:rPr lang="zh-TW" altLang="en-US" dirty="0"/>
              <a:t>計數氣泡與側邊</a:t>
            </a:r>
            <a:r>
              <a:rPr lang="zh-TW" altLang="en-US" dirty="0" smtClean="0"/>
              <a:t>內容</a:t>
            </a:r>
            <a:endParaRPr lang="en-US" altLang="zh-TW" dirty="0" smtClean="0"/>
          </a:p>
          <a:p>
            <a:pPr lvl="1"/>
            <a:r>
              <a:rPr lang="zh-TW" altLang="en-US" dirty="0"/>
              <a:t>下面是</a:t>
            </a:r>
            <a:r>
              <a:rPr lang="zh-TW" altLang="en-US" dirty="0" smtClean="0"/>
              <a:t>一個例子，</a:t>
            </a:r>
            <a:r>
              <a:rPr lang="zh-TW" altLang="en-US" dirty="0"/>
              <a:t>重點是在要設定計數氣泡的元素 </a:t>
            </a:r>
            <a:r>
              <a:rPr lang="en-US" altLang="zh-TW" dirty="0"/>
              <a:t>(</a:t>
            </a:r>
            <a:r>
              <a:rPr lang="zh-TW" altLang="en-US" dirty="0"/>
              <a:t>例如 </a:t>
            </a:r>
            <a:r>
              <a:rPr lang="en-US" altLang="zh-TW" dirty="0"/>
              <a:t>&lt;span&gt; </a:t>
            </a:r>
            <a:r>
              <a:rPr lang="zh-TW" altLang="en-US" dirty="0"/>
              <a:t>元素</a:t>
            </a:r>
            <a:r>
              <a:rPr lang="en-US" altLang="zh-TW" dirty="0"/>
              <a:t>) </a:t>
            </a:r>
            <a:r>
              <a:rPr lang="zh-TW" altLang="en-US" dirty="0"/>
              <a:t>加上</a:t>
            </a:r>
            <a:r>
              <a:rPr lang="en-US" altLang="zh-TW" dirty="0"/>
              <a:t>class="</a:t>
            </a:r>
            <a:r>
              <a:rPr lang="en-US" altLang="zh-TW" dirty="0" err="1"/>
              <a:t>ui</a:t>
            </a:r>
            <a:r>
              <a:rPr lang="en-US" altLang="zh-TW" dirty="0"/>
              <a:t>-li-count" </a:t>
            </a:r>
            <a:r>
              <a:rPr lang="zh-TW" altLang="en-US" dirty="0"/>
              <a:t>屬性。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P.19-18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74900"/>
            <a:ext cx="7175500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圖片 8"/>
          <p:cNvPicPr/>
          <p:nvPr/>
        </p:nvPicPr>
        <p:blipFill rotWithShape="1">
          <a:blip r:embed="rId3"/>
          <a:srcRect t="12323" b="48908"/>
          <a:stretch/>
        </p:blipFill>
        <p:spPr bwMode="auto">
          <a:xfrm>
            <a:off x="3275856" y="4653136"/>
            <a:ext cx="2376264" cy="16561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2540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19-6-6</a:t>
            </a:r>
            <a:r>
              <a:rPr lang="zh-TW" altLang="en-US" dirty="0" smtClean="0"/>
              <a:t>  設定</a:t>
            </a:r>
            <a:r>
              <a:rPr lang="zh-TW" altLang="en-US" dirty="0"/>
              <a:t>搜尋</a:t>
            </a:r>
            <a:r>
              <a:rPr lang="zh-TW" altLang="en-US" dirty="0" smtClean="0"/>
              <a:t>功能</a:t>
            </a:r>
            <a:endParaRPr lang="en-US" altLang="zh-TW" dirty="0" smtClean="0"/>
          </a:p>
          <a:p>
            <a:pPr lvl="1"/>
            <a:r>
              <a:rPr lang="zh-TW" altLang="en-US" dirty="0"/>
              <a:t>我們可以在清單檢視中設定搜尋功能</a:t>
            </a:r>
            <a:r>
              <a:rPr lang="zh-TW" altLang="en-US" dirty="0" smtClean="0"/>
              <a:t>，例如在 </a:t>
            </a:r>
            <a:r>
              <a:rPr lang="en-US" altLang="zh-TW" dirty="0" smtClean="0"/>
              <a:t>&lt;</a:t>
            </a:r>
            <a:r>
              <a:rPr lang="en-US" altLang="zh-TW" dirty="0" err="1"/>
              <a:t>ul</a:t>
            </a:r>
            <a:r>
              <a:rPr lang="en-US" altLang="zh-TW" dirty="0"/>
              <a:t>&gt; </a:t>
            </a:r>
            <a:r>
              <a:rPr lang="zh-TW" altLang="en-US" dirty="0"/>
              <a:t>元素加上</a:t>
            </a:r>
            <a:r>
              <a:rPr lang="en-US" altLang="zh-TW" dirty="0"/>
              <a:t>data-filter="true" </a:t>
            </a:r>
            <a:r>
              <a:rPr lang="zh-TW" altLang="en-US" dirty="0"/>
              <a:t>屬性，就會出現如下圖的搜尋方塊 </a:t>
            </a:r>
            <a:r>
              <a:rPr lang="en-US" altLang="zh-TW" dirty="0"/>
              <a:t>(search box)</a:t>
            </a:r>
            <a:r>
              <a:rPr lang="zh-TW" altLang="en-US" dirty="0"/>
              <a:t>，此時若輸入「</a:t>
            </a:r>
            <a:r>
              <a:rPr lang="en-US" altLang="zh-TW" dirty="0"/>
              <a:t>o</a:t>
            </a:r>
            <a:r>
              <a:rPr lang="zh-TW" altLang="en-US" dirty="0"/>
              <a:t>」，就會搜尋出包含「</a:t>
            </a:r>
            <a:r>
              <a:rPr lang="en-US" altLang="zh-TW" dirty="0"/>
              <a:t>o</a:t>
            </a:r>
            <a:r>
              <a:rPr lang="zh-TW" altLang="en-US" dirty="0"/>
              <a:t>」的項目</a:t>
            </a:r>
            <a:r>
              <a:rPr lang="zh-TW" altLang="en-US" dirty="0" smtClean="0"/>
              <a:t>。。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P.19-19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80928"/>
            <a:ext cx="4395984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08920"/>
            <a:ext cx="3907558" cy="3282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250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19-6-7</a:t>
            </a:r>
            <a:r>
              <a:rPr lang="zh-TW" altLang="en-US" dirty="0" smtClean="0"/>
              <a:t>  設定圖示與縮圖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P.19-20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6048672" cy="279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圖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6660232" y="2132855"/>
            <a:ext cx="2088232" cy="279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8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 smtClean="0"/>
              <a:t>19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5"/>
          </p:nvPr>
        </p:nvSpPr>
        <p:spPr>
          <a:xfrm>
            <a:off x="2627784" y="1556792"/>
            <a:ext cx="6336704" cy="1368152"/>
          </a:xfrm>
        </p:spPr>
        <p:txBody>
          <a:bodyPr/>
          <a:lstStyle/>
          <a:p>
            <a:r>
              <a:rPr lang="en-US" altLang="zh-TW" dirty="0" smtClean="0"/>
              <a:t>jQuery Mobile UI</a:t>
            </a:r>
            <a:r>
              <a:rPr lang="zh-TW" altLang="en-US" dirty="0" smtClean="0"/>
              <a:t>元件</a:t>
            </a:r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16"/>
          </p:nvPr>
        </p:nvSpPr>
        <p:spPr>
          <a:xfrm>
            <a:off x="2627089" y="2780928"/>
            <a:ext cx="3169047" cy="3744416"/>
          </a:xfrm>
        </p:spPr>
        <p:txBody>
          <a:bodyPr/>
          <a:lstStyle/>
          <a:p>
            <a:pPr>
              <a:lnSpc>
                <a:spcPts val="4000"/>
              </a:lnSpc>
            </a:pPr>
            <a:r>
              <a:rPr lang="en-US" altLang="zh-TW" sz="2400" dirty="0" smtClean="0"/>
              <a:t>19-1 </a:t>
            </a:r>
            <a:r>
              <a:rPr lang="zh-TW" altLang="en-US" sz="2400" dirty="0" smtClean="0">
                <a:hlinkClick r:id="rId3" action="ppaction://hlinksldjump"/>
              </a:rPr>
              <a:t>按鈕</a:t>
            </a:r>
            <a:r>
              <a:rPr lang="zh-TW" altLang="en-US" sz="2400" dirty="0" smtClean="0"/>
              <a:t> </a:t>
            </a:r>
          </a:p>
          <a:p>
            <a:pPr>
              <a:lnSpc>
                <a:spcPts val="4000"/>
              </a:lnSpc>
            </a:pPr>
            <a:r>
              <a:rPr lang="en-US" altLang="zh-TW" sz="2400" dirty="0" smtClean="0"/>
              <a:t>19-2 </a:t>
            </a:r>
            <a:r>
              <a:rPr lang="zh-TW" altLang="en-US" sz="2400" dirty="0" smtClean="0">
                <a:hlinkClick r:id="rId4" action="ppaction://hlinksldjump"/>
              </a:rPr>
              <a:t>工具列 </a:t>
            </a:r>
            <a:endParaRPr lang="zh-TW" altLang="en-US" sz="2400" dirty="0" smtClean="0"/>
          </a:p>
          <a:p>
            <a:pPr>
              <a:lnSpc>
                <a:spcPts val="4000"/>
              </a:lnSpc>
            </a:pPr>
            <a:r>
              <a:rPr lang="en-US" altLang="zh-TW" sz="2400" dirty="0" smtClean="0"/>
              <a:t>19-3 </a:t>
            </a:r>
            <a:r>
              <a:rPr lang="zh-TW" altLang="en-US" sz="2400" dirty="0" smtClean="0">
                <a:hlinkClick r:id="rId5" action="ppaction://hlinksldjump"/>
              </a:rPr>
              <a:t>導覽列</a:t>
            </a:r>
            <a:endParaRPr lang="zh-TW" altLang="en-US" sz="2400" dirty="0" smtClean="0"/>
          </a:p>
          <a:p>
            <a:pPr>
              <a:lnSpc>
                <a:spcPts val="4000"/>
              </a:lnSpc>
            </a:pPr>
            <a:r>
              <a:rPr lang="en-US" altLang="zh-TW" sz="2400" dirty="0" smtClean="0"/>
              <a:t>19-4 </a:t>
            </a:r>
            <a:r>
              <a:rPr lang="zh-TW" altLang="en-US" sz="2400" dirty="0" smtClean="0">
                <a:hlinkClick r:id="rId6" action="ppaction://hlinksldjump"/>
              </a:rPr>
              <a:t>可摺疊區塊 </a:t>
            </a:r>
            <a:endParaRPr lang="zh-TW" altLang="en-US" sz="2400" dirty="0" smtClean="0"/>
          </a:p>
        </p:txBody>
      </p:sp>
      <p:sp>
        <p:nvSpPr>
          <p:cNvPr id="5" name="文字版面配置區 7"/>
          <p:cNvSpPr txBox="1">
            <a:spLocks/>
          </p:cNvSpPr>
          <p:nvPr/>
        </p:nvSpPr>
        <p:spPr>
          <a:xfrm>
            <a:off x="5436096" y="2708920"/>
            <a:ext cx="3169047" cy="3744416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l" rtl="0" eaLnBrk="1" latinLnBrk="0" hangingPunct="1">
              <a:lnSpc>
                <a:spcPts val="44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SzPct val="100000"/>
              <a:buFontTx/>
              <a:buNone/>
              <a:defRPr kumimoji="0" sz="2600" b="1" u="none" kern="1200" baseline="0">
                <a:solidFill>
                  <a:srgbClr val="F16237"/>
                </a:solidFill>
                <a:latin typeface="Arial" pitchFamily="34" charset="0"/>
                <a:ea typeface="+mj-ea"/>
                <a:cs typeface="+mn-cs"/>
              </a:defRPr>
            </a:lvl1pPr>
            <a:lvl2pPr marL="0" indent="0" algn="l" rtl="0" eaLnBrk="1" latinLnBrk="0" hangingPunct="1">
              <a:lnSpc>
                <a:spcPts val="28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  <a:defRPr kumimoji="0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360000" indent="-360000" algn="l" rtl="0" eaLnBrk="1" latinLnBrk="0" hangingPunct="1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Clr>
                <a:srgbClr val="AE2A7F"/>
              </a:buClr>
              <a:buSzPct val="90000"/>
              <a:buFontTx/>
              <a:buNone/>
              <a:defRPr kumimoji="0" sz="2400" b="1" u="dotted" kern="1200" spc="0" baseline="0">
                <a:solidFill>
                  <a:srgbClr val="0094D4"/>
                </a:solidFill>
                <a:uFill>
                  <a:solidFill>
                    <a:srgbClr val="0094D4"/>
                  </a:solidFill>
                </a:uFill>
                <a:latin typeface="+mj-ea"/>
                <a:ea typeface="+mj-ea"/>
                <a:cs typeface="+mn-cs"/>
              </a:defRPr>
            </a:lvl3pPr>
            <a:lvl4pPr marL="360000" indent="-28800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AE2A7F"/>
              </a:buClr>
              <a:buSzPct val="90000"/>
              <a:buFontTx/>
              <a:buBlip>
                <a:blip r:embed="rId7"/>
              </a:buBlip>
              <a:defRPr kumimoji="0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0" marR="0" indent="-3600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E2A7F"/>
              </a:buClr>
              <a:buSzPct val="90000"/>
              <a:buFontTx/>
              <a:buNone/>
              <a:tabLst/>
              <a:defRPr kumimoji="0" sz="2800" b="1" kern="1200">
                <a:solidFill>
                  <a:srgbClr val="F16237"/>
                </a:solidFill>
                <a:latin typeface="+mj-ea"/>
                <a:ea typeface="+mj-ea"/>
                <a:cs typeface="+mn-cs"/>
              </a:defRPr>
            </a:lvl5pPr>
            <a:lvl6pPr marL="360000" indent="0" algn="l" rtl="0" eaLnBrk="1" latinLnBrk="0" hangingPunct="1">
              <a:lnSpc>
                <a:spcPts val="2600"/>
              </a:lnSpc>
              <a:spcBef>
                <a:spcPts val="1200"/>
              </a:spcBef>
              <a:buClr>
                <a:srgbClr val="EE7700"/>
              </a:buClr>
              <a:buFontTx/>
              <a:buNone/>
              <a:defRPr kumimoji="0" sz="22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936000" indent="-228600" algn="l" rtl="0" eaLnBrk="1" latinLnBrk="0" hangingPunct="1">
              <a:spcBef>
                <a:spcPts val="600"/>
              </a:spcBef>
              <a:buClrTx/>
              <a:buFont typeface="Wingdings" pitchFamily="2" charset="2"/>
              <a:buChar char="n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00"/>
              </a:lnSpc>
            </a:pPr>
            <a:r>
              <a:rPr lang="en-US" altLang="zh-TW" sz="2400" dirty="0" smtClean="0"/>
              <a:t>19-5 </a:t>
            </a:r>
            <a:r>
              <a:rPr lang="zh-TW" altLang="en-US" sz="2400" dirty="0" smtClean="0">
                <a:hlinkClick r:id="rId8" action="ppaction://hlinksldjump"/>
              </a:rPr>
              <a:t>可摺疊區塊群組 </a:t>
            </a:r>
            <a:endParaRPr lang="zh-TW" altLang="en-US" sz="2400" dirty="0" smtClean="0"/>
          </a:p>
          <a:p>
            <a:pPr>
              <a:lnSpc>
                <a:spcPts val="4000"/>
              </a:lnSpc>
            </a:pPr>
            <a:r>
              <a:rPr lang="en-US" altLang="zh-TW" sz="2400" dirty="0" smtClean="0"/>
              <a:t>19-6 </a:t>
            </a:r>
            <a:r>
              <a:rPr lang="zh-TW" altLang="en-US" sz="2400" dirty="0" smtClean="0">
                <a:hlinkClick r:id="rId9" action="ppaction://hlinksldjump"/>
              </a:rPr>
              <a:t>清單檢視 </a:t>
            </a:r>
            <a:endParaRPr lang="zh-TW" altLang="en-US" sz="2400" dirty="0" smtClean="0"/>
          </a:p>
          <a:p>
            <a:pPr>
              <a:lnSpc>
                <a:spcPts val="4000"/>
              </a:lnSpc>
            </a:pPr>
            <a:r>
              <a:rPr lang="en-US" altLang="zh-TW" sz="2400" dirty="0" smtClean="0"/>
              <a:t>19-7 </a:t>
            </a:r>
            <a:r>
              <a:rPr lang="zh-TW" altLang="en-US" sz="2400" dirty="0" smtClean="0">
                <a:hlinkClick r:id="rId10" action="ppaction://hlinksldjump"/>
              </a:rPr>
              <a:t>表單 </a:t>
            </a:r>
            <a:endParaRPr lang="en-US" altLang="zh-TW" sz="2400" dirty="0" smtClean="0"/>
          </a:p>
          <a:p>
            <a:pPr>
              <a:lnSpc>
                <a:spcPts val="4000"/>
              </a:lnSpc>
            </a:pPr>
            <a:r>
              <a:rPr lang="en-US" altLang="zh-TW" sz="2400" dirty="0" smtClean="0"/>
              <a:t>19-8 </a:t>
            </a:r>
            <a:r>
              <a:rPr lang="zh-TW" altLang="en-US" sz="2400" dirty="0" smtClean="0">
                <a:hlinkClick r:id="rId11" action="ppaction://hlinksldjump"/>
              </a:rPr>
              <a:t>行動網站實</a:t>
            </a:r>
            <a:r>
              <a:rPr lang="zh-TW" altLang="en-US" sz="2400" dirty="0">
                <a:hlinkClick r:id="rId11" action="ppaction://hlinksldjump"/>
              </a:rPr>
              <a:t>例</a:t>
            </a:r>
            <a:r>
              <a:rPr lang="zh-TW" altLang="en-US" sz="2400" dirty="0" smtClean="0">
                <a:hlinkClick r:id="rId11" action="ppaction://hlinksldjump"/>
              </a:rPr>
              <a:t> </a:t>
            </a:r>
            <a:endParaRPr lang="en-US" altLang="zh-TW" sz="2400" dirty="0"/>
          </a:p>
          <a:p>
            <a:pPr>
              <a:lnSpc>
                <a:spcPts val="4000"/>
              </a:lnSpc>
            </a:pPr>
            <a:endParaRPr lang="en-US" altLang="zh-TW" sz="2400" dirty="0" smtClean="0"/>
          </a:p>
        </p:txBody>
      </p:sp>
      <p:sp>
        <p:nvSpPr>
          <p:cNvPr id="7" name="矩形 6"/>
          <p:cNvSpPr/>
          <p:nvPr/>
        </p:nvSpPr>
        <p:spPr>
          <a:xfrm>
            <a:off x="5796136" y="70025"/>
            <a:ext cx="3312368" cy="764704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rgbClr val="F16237"/>
              </a:gs>
              <a:gs pos="100000">
                <a:srgbClr val="F16237"/>
              </a:gs>
            </a:gsLst>
            <a:lin ang="14400000" scaled="0"/>
          </a:gra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en-US" altLang="zh-TW" sz="3200" b="1" dirty="0"/>
              <a:t>5</a:t>
            </a:r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TW" altLang="en-US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2400" b="1" kern="1200" baseline="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jQuery  Mobile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19-6-8</a:t>
            </a:r>
            <a:r>
              <a:rPr lang="zh-TW" altLang="en-US" dirty="0" smtClean="0"/>
              <a:t>  設定分割按鈕清單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P.19-21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8"/>
            <a:ext cx="716915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4499992" y="3789040"/>
            <a:ext cx="1851660" cy="277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3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339467" cy="6192688"/>
          </a:xfrm>
        </p:spPr>
        <p:txBody>
          <a:bodyPr/>
          <a:lstStyle/>
          <a:p>
            <a:r>
              <a:rPr lang="en-US" altLang="zh-TW" dirty="0" smtClean="0"/>
              <a:t>19-7  </a:t>
            </a:r>
            <a:r>
              <a:rPr lang="zh-TW" altLang="en-US" dirty="0" smtClean="0"/>
              <a:t>表單</a:t>
            </a:r>
            <a:endParaRPr lang="en-US" altLang="zh-TW" dirty="0" smtClean="0"/>
          </a:p>
          <a:p>
            <a:pPr lvl="4" indent="0">
              <a:buClr>
                <a:schemeClr val="accent3">
                  <a:lumMod val="75000"/>
                </a:schemeClr>
              </a:buClr>
              <a:buSzPct val="100000"/>
            </a:pPr>
            <a:r>
              <a:rPr lang="en-US" altLang="zh-TW" dirty="0" smtClean="0"/>
              <a:t>19-7-1 </a:t>
            </a:r>
            <a:r>
              <a:rPr lang="zh-TW" altLang="en-US" dirty="0" smtClean="0"/>
              <a:t>欄位容器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下面是一個例子 ，其中第</a:t>
            </a:r>
            <a:r>
              <a:rPr lang="en-US" altLang="zh-TW" dirty="0" smtClean="0"/>
              <a:t>03</a:t>
            </a:r>
            <a:r>
              <a:rPr lang="zh-TW" altLang="en-US" dirty="0" smtClean="0"/>
              <a:t>、</a:t>
            </a:r>
            <a:r>
              <a:rPr lang="en-US" altLang="zh-TW" dirty="0" smtClean="0"/>
              <a:t>08 </a:t>
            </a:r>
            <a:r>
              <a:rPr lang="zh-TW" altLang="en-US" dirty="0" smtClean="0"/>
              <a:t>行和第</a:t>
            </a:r>
            <a:r>
              <a:rPr lang="en-US" altLang="zh-TW" dirty="0" smtClean="0"/>
              <a:t>09</a:t>
            </a:r>
            <a:r>
              <a:rPr lang="zh-TW" altLang="en-US" dirty="0" smtClean="0"/>
              <a:t>、</a:t>
            </a:r>
            <a:r>
              <a:rPr lang="en-US" altLang="zh-TW" dirty="0" smtClean="0"/>
              <a:t>11 </a:t>
            </a:r>
            <a:r>
              <a:rPr lang="zh-TW" altLang="en-US" dirty="0" smtClean="0"/>
              <a:t>行是各自利用一個 </a:t>
            </a:r>
            <a:r>
              <a:rPr lang="en-US" altLang="zh-TW" dirty="0" smtClean="0"/>
              <a:t>&lt;div&gt; </a:t>
            </a:r>
            <a:r>
              <a:rPr lang="zh-TW" altLang="en-US" dirty="0" smtClean="0"/>
              <a:t>元素並加上</a:t>
            </a:r>
            <a:r>
              <a:rPr lang="en-US" altLang="zh-TW" dirty="0" smtClean="0">
                <a:solidFill>
                  <a:srgbClr val="F16237"/>
                </a:solidFill>
              </a:rPr>
              <a:t>data-role="</a:t>
            </a:r>
            <a:r>
              <a:rPr lang="en-US" altLang="zh-TW" dirty="0" err="1" smtClean="0">
                <a:solidFill>
                  <a:srgbClr val="F16237"/>
                </a:solidFill>
              </a:rPr>
              <a:t>ﬁeldcontain</a:t>
            </a:r>
            <a:r>
              <a:rPr lang="en-US" altLang="zh-TW" dirty="0" smtClean="0">
                <a:solidFill>
                  <a:srgbClr val="F16237"/>
                </a:solidFill>
              </a:rPr>
              <a:t>" </a:t>
            </a:r>
            <a:r>
              <a:rPr lang="zh-TW" altLang="en-US" dirty="0" smtClean="0"/>
              <a:t>屬性來設定欄位容器。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812360" y="6195946"/>
            <a:ext cx="1140312" cy="317823"/>
          </a:xfrm>
        </p:spPr>
        <p:txBody>
          <a:bodyPr/>
          <a:lstStyle/>
          <a:p>
            <a:r>
              <a:rPr lang="en-US" altLang="zh-TW" dirty="0" smtClean="0"/>
              <a:t>P.19-22~23</a:t>
            </a:r>
          </a:p>
        </p:txBody>
      </p:sp>
      <p:sp>
        <p:nvSpPr>
          <p:cNvPr id="12" name="文字版面配置區 4">
            <a:hlinkClick r:id="rId2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3" y="3197866"/>
            <a:ext cx="4968552" cy="3111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圖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5724128" y="3197866"/>
            <a:ext cx="2016224" cy="31114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19-7-2 </a:t>
            </a:r>
            <a:r>
              <a:rPr lang="zh-TW" altLang="en-US" dirty="0" smtClean="0"/>
              <a:t>文字輸入欄位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我們可以直接將文字輸入欄位放入</a:t>
            </a:r>
            <a:r>
              <a:rPr lang="en-US" altLang="zh-TW" dirty="0" err="1" smtClean="0"/>
              <a:t>jQuery</a:t>
            </a:r>
            <a:r>
              <a:rPr lang="en-US" altLang="zh-TW" dirty="0" smtClean="0"/>
              <a:t> Mobile </a:t>
            </a:r>
            <a:r>
              <a:rPr lang="zh-TW" altLang="en-US" dirty="0" smtClean="0"/>
              <a:t>的欄位容器，下面是一個例子。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812360" y="6195946"/>
            <a:ext cx="1140312" cy="317823"/>
          </a:xfrm>
        </p:spPr>
        <p:txBody>
          <a:bodyPr/>
          <a:lstStyle/>
          <a:p>
            <a:r>
              <a:rPr lang="en-US" altLang="zh-TW" dirty="0" smtClean="0"/>
              <a:t>P.19-24~25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420888"/>
            <a:ext cx="5669860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圖片 6"/>
          <p:cNvPicPr/>
          <p:nvPr/>
        </p:nvPicPr>
        <p:blipFill rotWithShape="1">
          <a:blip r:embed="rId3"/>
          <a:srcRect t="18"/>
          <a:stretch/>
        </p:blipFill>
        <p:spPr bwMode="auto">
          <a:xfrm>
            <a:off x="6300192" y="2852937"/>
            <a:ext cx="2160240" cy="31683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19-7-3 </a:t>
            </a:r>
            <a:r>
              <a:rPr lang="zh-TW" altLang="en-US" dirty="0" smtClean="0"/>
              <a:t>日期時間輸入欄位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我們可以直接將日期時間欄位放入</a:t>
            </a:r>
            <a:r>
              <a:rPr lang="en-US" altLang="zh-TW" dirty="0" err="1" smtClean="0"/>
              <a:t>jQuery</a:t>
            </a:r>
            <a:r>
              <a:rPr lang="en-US" altLang="zh-TW" dirty="0" smtClean="0"/>
              <a:t> Mobile </a:t>
            </a:r>
            <a:r>
              <a:rPr lang="zh-TW" altLang="en-US" dirty="0" smtClean="0"/>
              <a:t>的欄位容器，下面是一個例子 。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812360" y="6195946"/>
            <a:ext cx="1140312" cy="317823"/>
          </a:xfrm>
        </p:spPr>
        <p:txBody>
          <a:bodyPr/>
          <a:lstStyle/>
          <a:p>
            <a:r>
              <a:rPr lang="en-US" altLang="zh-TW" dirty="0" smtClean="0"/>
              <a:t>P.19-25~26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3" y="2441698"/>
            <a:ext cx="7632848" cy="1112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809850"/>
            <a:ext cx="6624736" cy="2643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764704"/>
            <a:ext cx="8172448" cy="5976664"/>
          </a:xfrm>
        </p:spPr>
        <p:txBody>
          <a:bodyPr/>
          <a:lstStyle/>
          <a:p>
            <a:pPr lvl="4"/>
            <a:r>
              <a:rPr lang="en-US" altLang="zh-TW" dirty="0" smtClean="0"/>
              <a:t>19-7-4 </a:t>
            </a:r>
            <a:r>
              <a:rPr lang="zh-TW" altLang="en-US" dirty="0" smtClean="0"/>
              <a:t>多行文字方塊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我們可以將多行文字方塊放入</a:t>
            </a:r>
            <a:r>
              <a:rPr lang="en-US" altLang="zh-TW" dirty="0" err="1" smtClean="0"/>
              <a:t>jQuery</a:t>
            </a:r>
            <a:r>
              <a:rPr lang="en-US" altLang="zh-TW" dirty="0" smtClean="0"/>
              <a:t> Mobile </a:t>
            </a:r>
            <a:r>
              <a:rPr lang="zh-TW" altLang="en-US" dirty="0" smtClean="0"/>
              <a:t>的欄位容器，下面是一個例子 。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812360" y="6195946"/>
            <a:ext cx="1140312" cy="317823"/>
          </a:xfrm>
        </p:spPr>
        <p:txBody>
          <a:bodyPr/>
          <a:lstStyle/>
          <a:p>
            <a:r>
              <a:rPr lang="en-US" altLang="zh-TW" dirty="0" smtClean="0"/>
              <a:t>P.19-26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534394"/>
            <a:ext cx="78295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3974554"/>
            <a:ext cx="268605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19-7-5 </a:t>
            </a:r>
            <a:r>
              <a:rPr lang="zh-TW" altLang="en-US" dirty="0" smtClean="0"/>
              <a:t>撥動式切換開關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我們可以利用</a:t>
            </a:r>
            <a:r>
              <a:rPr lang="en-US" altLang="zh-TW" dirty="0" err="1" smtClean="0"/>
              <a:t>jQuery</a:t>
            </a:r>
            <a:r>
              <a:rPr lang="en-US" altLang="zh-TW" dirty="0" smtClean="0"/>
              <a:t> Mobile </a:t>
            </a:r>
            <a:r>
              <a:rPr lang="zh-TW" altLang="en-US" dirty="0" smtClean="0"/>
              <a:t>提供的</a:t>
            </a:r>
            <a:r>
              <a:rPr lang="en-US" altLang="zh-TW" dirty="0" smtClean="0"/>
              <a:t>Slider Widget </a:t>
            </a:r>
            <a:r>
              <a:rPr lang="zh-TW" altLang="en-US" dirty="0" smtClean="0">
                <a:solidFill>
                  <a:srgbClr val="F16237"/>
                </a:solidFill>
              </a:rPr>
              <a:t>製作撥動式切換開關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ﬂip</a:t>
            </a:r>
            <a:r>
              <a:rPr lang="en-US" altLang="zh-TW" dirty="0" smtClean="0"/>
              <a:t> toggle switch)</a:t>
            </a:r>
            <a:r>
              <a:rPr lang="zh-TW" altLang="en-US" dirty="0" smtClean="0"/>
              <a:t>，下面是一個例子。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812360" y="6195946"/>
            <a:ext cx="1140312" cy="317823"/>
          </a:xfrm>
        </p:spPr>
        <p:txBody>
          <a:bodyPr/>
          <a:lstStyle/>
          <a:p>
            <a:r>
              <a:rPr lang="en-US" altLang="zh-TW" dirty="0" smtClean="0"/>
              <a:t>P.19-27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462014"/>
            <a:ext cx="7829550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4622254"/>
            <a:ext cx="5724525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19-7-6 </a:t>
            </a:r>
            <a:r>
              <a:rPr lang="zh-TW" altLang="en-US" dirty="0" smtClean="0"/>
              <a:t>下拉式功能表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我們可以使用 </a:t>
            </a:r>
            <a:r>
              <a:rPr lang="en-US" altLang="zh-TW" dirty="0" smtClean="0"/>
              <a:t>&lt;select&gt; </a:t>
            </a:r>
            <a:r>
              <a:rPr lang="zh-TW" altLang="en-US" dirty="0" smtClean="0"/>
              <a:t>元素搭配 </a:t>
            </a:r>
            <a:r>
              <a:rPr lang="en-US" altLang="zh-TW" dirty="0" smtClean="0"/>
              <a:t>&lt;option&gt; </a:t>
            </a:r>
            <a:r>
              <a:rPr lang="zh-TW" altLang="en-US" dirty="0" smtClean="0"/>
              <a:t>元素在行動網頁中插入下拉式功能表，下面是一個例子。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812360" y="6195946"/>
            <a:ext cx="1140312" cy="317823"/>
          </a:xfrm>
        </p:spPr>
        <p:txBody>
          <a:bodyPr/>
          <a:lstStyle/>
          <a:p>
            <a:r>
              <a:rPr lang="en-US" altLang="zh-TW" dirty="0" smtClean="0"/>
              <a:t>P.19-28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348880"/>
            <a:ext cx="6912768" cy="2276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7" y="4293096"/>
            <a:ext cx="5181357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19-7-7 </a:t>
            </a:r>
            <a:r>
              <a:rPr lang="zh-TW" altLang="en-US" dirty="0" smtClean="0"/>
              <a:t>核取方塊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我們可以使用 </a:t>
            </a:r>
            <a:r>
              <a:rPr lang="en-US" altLang="zh-TW" dirty="0" smtClean="0"/>
              <a:t>&lt;input&gt; </a:t>
            </a:r>
            <a:r>
              <a:rPr lang="zh-TW" altLang="en-US" dirty="0" smtClean="0"/>
              <a:t>元素加上</a:t>
            </a:r>
            <a:r>
              <a:rPr lang="en-US" altLang="zh-TW" dirty="0" smtClean="0"/>
              <a:t>type="checkbox" </a:t>
            </a:r>
            <a:r>
              <a:rPr lang="zh-TW" altLang="en-US" dirty="0" smtClean="0"/>
              <a:t>屬性在行動網頁中插入核取方塊，下面是一個例子。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812360" y="6195946"/>
            <a:ext cx="1140312" cy="317823"/>
          </a:xfrm>
        </p:spPr>
        <p:txBody>
          <a:bodyPr/>
          <a:lstStyle/>
          <a:p>
            <a:r>
              <a:rPr lang="en-US" altLang="zh-TW" dirty="0" smtClean="0"/>
              <a:t>P.19-33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361770"/>
            <a:ext cx="6958161" cy="2729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b="23314"/>
          <a:stretch/>
        </p:blipFill>
        <p:spPr bwMode="auto">
          <a:xfrm>
            <a:off x="1763688" y="5157192"/>
            <a:ext cx="4968552" cy="137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19-7-8 </a:t>
            </a:r>
            <a:r>
              <a:rPr lang="zh-TW" altLang="en-US" dirty="0" smtClean="0"/>
              <a:t>選擇鈕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我們可以使用 </a:t>
            </a:r>
            <a:r>
              <a:rPr lang="en-US" altLang="zh-TW" dirty="0" smtClean="0"/>
              <a:t>&lt;input&gt; </a:t>
            </a:r>
            <a:r>
              <a:rPr lang="zh-TW" altLang="en-US" dirty="0" smtClean="0"/>
              <a:t>元素加上</a:t>
            </a:r>
            <a:r>
              <a:rPr lang="en-US" altLang="zh-TW" dirty="0" smtClean="0"/>
              <a:t>type="radio" </a:t>
            </a:r>
            <a:r>
              <a:rPr lang="zh-TW" altLang="en-US" dirty="0" smtClean="0"/>
              <a:t>屬性在行動網頁中插入選擇鈕，下面是一個例子。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7812360" y="6195946"/>
            <a:ext cx="1140312" cy="317823"/>
          </a:xfrm>
        </p:spPr>
        <p:txBody>
          <a:bodyPr/>
          <a:lstStyle/>
          <a:p>
            <a:r>
              <a:rPr lang="en-US" altLang="zh-TW" dirty="0" smtClean="0"/>
              <a:t>P.19-34~35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443601"/>
            <a:ext cx="6624736" cy="258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b="40137"/>
          <a:stretch/>
        </p:blipFill>
        <p:spPr bwMode="auto">
          <a:xfrm>
            <a:off x="1691680" y="5085184"/>
            <a:ext cx="4805034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P.19-36</a:t>
            </a:r>
            <a:endParaRPr lang="zh-TW" altLang="en-US" dirty="0"/>
          </a:p>
        </p:txBody>
      </p:sp>
      <p:sp>
        <p:nvSpPr>
          <p:cNvPr id="4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6444256" cy="864096"/>
          </a:xfrm>
        </p:spPr>
        <p:txBody>
          <a:bodyPr/>
          <a:lstStyle/>
          <a:p>
            <a:r>
              <a:rPr lang="en-US" altLang="zh-TW" dirty="0" smtClean="0"/>
              <a:t>19-8  </a:t>
            </a:r>
            <a:r>
              <a:rPr lang="zh-TW" altLang="en-US" dirty="0" smtClean="0"/>
              <a:t>行動網站實例</a:t>
            </a:r>
            <a:endParaRPr lang="en-US" altLang="zh-TW" dirty="0" smtClean="0"/>
          </a:p>
        </p:txBody>
      </p:sp>
      <p:sp>
        <p:nvSpPr>
          <p:cNvPr id="5" name="內容版面配置區 7"/>
          <p:cNvSpPr txBox="1">
            <a:spLocks/>
          </p:cNvSpPr>
          <p:nvPr/>
        </p:nvSpPr>
        <p:spPr>
          <a:xfrm>
            <a:off x="340072" y="1340768"/>
            <a:ext cx="2503736" cy="483292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SzPct val="100000"/>
              <a:buFontTx/>
              <a:buNone/>
              <a:defRPr kumimoji="0" sz="3200" b="1" u="none" kern="1200" baseline="0">
                <a:solidFill>
                  <a:srgbClr val="0094D4"/>
                </a:solidFill>
                <a:latin typeface="Arial" pitchFamily="34" charset="0"/>
                <a:ea typeface="+mj-ea"/>
                <a:cs typeface="+mn-cs"/>
              </a:defRPr>
            </a:lvl1pPr>
            <a:lvl2pPr marL="0" indent="0" algn="l" rtl="0" eaLnBrk="1" latinLnBrk="0" hangingPunct="1">
              <a:lnSpc>
                <a:spcPts val="28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  <a:defRPr kumimoji="0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360000" indent="-360000" algn="l" rtl="0" eaLnBrk="1" latinLnBrk="0" hangingPunct="1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Clr>
                <a:srgbClr val="AE2A7F"/>
              </a:buClr>
              <a:buSzPct val="90000"/>
              <a:buFontTx/>
              <a:buNone/>
              <a:defRPr kumimoji="0" sz="2400" b="1" u="dotted" kern="1200" spc="0" baseline="0">
                <a:solidFill>
                  <a:srgbClr val="0094D4"/>
                </a:solidFill>
                <a:uFill>
                  <a:solidFill>
                    <a:srgbClr val="0094D4"/>
                  </a:solidFill>
                </a:uFill>
                <a:latin typeface="+mj-ea"/>
                <a:ea typeface="+mj-ea"/>
                <a:cs typeface="+mn-cs"/>
              </a:defRPr>
            </a:lvl3pPr>
            <a:lvl4pPr marL="360000" indent="-28800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AE2A7F"/>
              </a:buClr>
              <a:buSzPct val="90000"/>
              <a:buFontTx/>
              <a:buBlip>
                <a:blip r:embed="rId2"/>
              </a:buBlip>
              <a:defRPr kumimoji="0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0" marR="0" indent="-3600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E2A7F"/>
              </a:buClr>
              <a:buSzPct val="90000"/>
              <a:buFontTx/>
              <a:buNone/>
              <a:tabLst/>
              <a:defRPr kumimoji="0" sz="2800" b="1" kern="1200">
                <a:solidFill>
                  <a:srgbClr val="F16237"/>
                </a:solidFill>
                <a:latin typeface="+mj-ea"/>
                <a:ea typeface="+mj-ea"/>
                <a:cs typeface="+mn-cs"/>
              </a:defRPr>
            </a:lvl5pPr>
            <a:lvl6pPr marL="360000" indent="0" algn="l" rtl="0" eaLnBrk="1" latinLnBrk="0" hangingPunct="1">
              <a:lnSpc>
                <a:spcPts val="2600"/>
              </a:lnSpc>
              <a:spcBef>
                <a:spcPts val="1200"/>
              </a:spcBef>
              <a:buClr>
                <a:srgbClr val="EE7700"/>
              </a:buClr>
              <a:buFontTx/>
              <a:buNone/>
              <a:defRPr kumimoji="0" sz="22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936000" indent="-228600" algn="l" rtl="0" eaLnBrk="1" latinLnBrk="0" hangingPunct="1">
              <a:spcBef>
                <a:spcPts val="600"/>
              </a:spcBef>
              <a:buClrTx/>
              <a:buFont typeface="Wingdings" pitchFamily="2" charset="2"/>
              <a:buChar char="n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TW" altLang="en-US" dirty="0"/>
              <a:t>在</a:t>
            </a:r>
            <a:r>
              <a:rPr lang="zh-TW" altLang="en-US" dirty="0" smtClean="0"/>
              <a:t>本節中，我們將</a:t>
            </a:r>
            <a:r>
              <a:rPr lang="zh-TW" altLang="en-US" dirty="0"/>
              <a:t>使用</a:t>
            </a:r>
            <a:r>
              <a:rPr lang="en-US" altLang="zh-TW" dirty="0"/>
              <a:t>HTML5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CSS3</a:t>
            </a:r>
            <a:r>
              <a:rPr lang="zh-TW" altLang="en-US" dirty="0" smtClean="0"/>
              <a:t>、</a:t>
            </a:r>
            <a:r>
              <a:rPr lang="en-US" altLang="zh-TW" dirty="0" smtClean="0"/>
              <a:t>JavaScript </a:t>
            </a:r>
            <a:r>
              <a:rPr lang="zh-TW" altLang="en-US" dirty="0"/>
              <a:t>等技術</a:t>
            </a:r>
            <a:r>
              <a:rPr lang="zh-TW" altLang="en-US" dirty="0" smtClean="0"/>
              <a:t>開發一個行動</a:t>
            </a:r>
            <a:r>
              <a:rPr lang="zh-TW" altLang="en-US" dirty="0"/>
              <a:t>網站</a:t>
            </a:r>
            <a:r>
              <a:rPr lang="zh-TW" altLang="en-US" dirty="0" smtClean="0"/>
              <a:t>，然後將相關的檔案上傳到</a:t>
            </a:r>
            <a:r>
              <a:rPr lang="en-US" altLang="zh-TW" dirty="0" smtClean="0"/>
              <a:t>Web </a:t>
            </a:r>
            <a:r>
              <a:rPr lang="zh-TW" altLang="en-US" dirty="0" smtClean="0"/>
              <a:t>伺服器，並透過瀏覽器執行。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703" y="1174178"/>
            <a:ext cx="4917645" cy="523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版面配置區 4">
            <a:hlinkClick r:id="rId4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727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460480" cy="6192688"/>
          </a:xfrm>
        </p:spPr>
        <p:txBody>
          <a:bodyPr/>
          <a:lstStyle/>
          <a:p>
            <a:r>
              <a:rPr lang="en-US" altLang="zh-TW" dirty="0" smtClean="0"/>
              <a:t>19-1  </a:t>
            </a:r>
            <a:r>
              <a:rPr lang="zh-TW" altLang="en-US" dirty="0" smtClean="0"/>
              <a:t>按鈕</a:t>
            </a:r>
            <a:endParaRPr lang="en-US" altLang="zh-TW" dirty="0" smtClean="0"/>
          </a:p>
          <a:p>
            <a:pPr lvl="4" indent="0">
              <a:buClr>
                <a:schemeClr val="accent3">
                  <a:lumMod val="75000"/>
                </a:schemeClr>
              </a:buClr>
              <a:buSzPct val="100000"/>
            </a:pPr>
            <a:r>
              <a:rPr lang="en-US" altLang="zh-TW" dirty="0" smtClean="0"/>
              <a:t>19-1-1 </a:t>
            </a:r>
            <a:r>
              <a:rPr lang="zh-TW" altLang="en-US" dirty="0" smtClean="0"/>
              <a:t>建立按鈕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若要將超連結元素或表單輸入元素描繪成按鈕，可以加上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>
                <a:solidFill>
                  <a:srgbClr val="F16237"/>
                </a:solidFill>
              </a:rPr>
              <a:t>data-role ="button" </a:t>
            </a:r>
            <a:r>
              <a:rPr lang="zh-TW" altLang="en-US" dirty="0" smtClean="0"/>
              <a:t>屬性，例如：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P.19-2</a:t>
            </a:r>
          </a:p>
        </p:txBody>
      </p:sp>
      <p:sp>
        <p:nvSpPr>
          <p:cNvPr id="12" name="文字版面配置區 4">
            <a:hlinkClick r:id="rId2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953" y="2852936"/>
            <a:ext cx="6840760" cy="763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4953" y="3717032"/>
            <a:ext cx="5897494" cy="306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7740352" y="6195946"/>
            <a:ext cx="1212320" cy="317823"/>
          </a:xfrm>
        </p:spPr>
        <p:txBody>
          <a:bodyPr/>
          <a:lstStyle/>
          <a:p>
            <a:r>
              <a:rPr lang="en-US" altLang="zh-TW" dirty="0" smtClean="0"/>
              <a:t>P.19-38~39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620688"/>
            <a:ext cx="4192190" cy="5616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4703936" y="6316572"/>
            <a:ext cx="15584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/>
              <a:t>&lt;\Ch19\index.html &gt;</a:t>
            </a:r>
            <a:endParaRPr lang="zh-TW" altLang="en-US" sz="12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20688"/>
            <a:ext cx="4445872" cy="45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022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764704"/>
            <a:ext cx="7956424" cy="5976664"/>
          </a:xfrm>
        </p:spPr>
        <p:txBody>
          <a:bodyPr/>
          <a:lstStyle/>
          <a:p>
            <a:pPr lvl="4"/>
            <a:r>
              <a:rPr lang="en-US" altLang="zh-TW" dirty="0" smtClean="0"/>
              <a:t>19-1-2 </a:t>
            </a:r>
            <a:r>
              <a:rPr lang="zh-TW" altLang="en-US" dirty="0" smtClean="0"/>
              <a:t>設定按鈕的圖示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若要設定按鈕的圖示，可以加上</a:t>
            </a:r>
            <a:r>
              <a:rPr lang="en-US" altLang="zh-TW" i="1" dirty="0" smtClean="0">
                <a:solidFill>
                  <a:srgbClr val="F16237"/>
                </a:solidFill>
              </a:rPr>
              <a:t>data-icon=“icon-name”  </a:t>
            </a:r>
            <a:r>
              <a:rPr lang="zh-TW" altLang="en-US" dirty="0" smtClean="0"/>
              <a:t>屬性，按鈕的圖示預設會顯示在左側，若要變更圖示的位置，可以加上 </a:t>
            </a:r>
            <a:r>
              <a:rPr lang="en-US" altLang="zh-TW" dirty="0" smtClean="0">
                <a:solidFill>
                  <a:srgbClr val="F16237"/>
                </a:solidFill>
              </a:rPr>
              <a:t>data-</a:t>
            </a:r>
            <a:r>
              <a:rPr lang="en-US" altLang="zh-TW" dirty="0" err="1" smtClean="0">
                <a:solidFill>
                  <a:srgbClr val="F16237"/>
                </a:solidFill>
              </a:rPr>
              <a:t>iconpos</a:t>
            </a:r>
            <a:r>
              <a:rPr lang="en-US" altLang="zh-TW" dirty="0" smtClean="0">
                <a:solidFill>
                  <a:srgbClr val="F16237"/>
                </a:solidFill>
              </a:rPr>
              <a:t>="left | right | top | bottom | </a:t>
            </a:r>
            <a:r>
              <a:rPr lang="en-US" altLang="zh-TW" dirty="0" err="1" smtClean="0">
                <a:solidFill>
                  <a:srgbClr val="F16237"/>
                </a:solidFill>
              </a:rPr>
              <a:t>notext</a:t>
            </a:r>
            <a:r>
              <a:rPr lang="en-US" altLang="zh-TW" dirty="0" smtClean="0">
                <a:solidFill>
                  <a:srgbClr val="F16237"/>
                </a:solidFill>
              </a:rPr>
              <a:t>" </a:t>
            </a:r>
            <a:r>
              <a:rPr lang="zh-TW" altLang="en-US" dirty="0" smtClean="0"/>
              <a:t>屬性 </a:t>
            </a:r>
            <a:r>
              <a:rPr lang="en-US" altLang="zh-TW" dirty="0" smtClean="0"/>
              <a:t>( </a:t>
            </a:r>
            <a:r>
              <a:rPr lang="zh-TW" altLang="en-US" dirty="0" smtClean="0"/>
              <a:t>預設值為</a:t>
            </a:r>
            <a:r>
              <a:rPr lang="en-US" altLang="zh-TW" dirty="0" smtClean="0"/>
              <a:t>left)</a:t>
            </a:r>
            <a:r>
              <a:rPr lang="zh-TW" altLang="en-US" dirty="0" smtClean="0"/>
              <a:t>，例如：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P.19-3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3140968"/>
            <a:ext cx="2520280" cy="258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19-1-3 </a:t>
            </a:r>
            <a:r>
              <a:rPr lang="zh-TW" altLang="en-US" dirty="0" smtClean="0"/>
              <a:t>設定按鈕的佈景主題</a:t>
            </a:r>
            <a:endParaRPr lang="en-US" altLang="zh-TW" dirty="0" smtClean="0"/>
          </a:p>
          <a:p>
            <a:pPr lvl="1"/>
            <a:r>
              <a:rPr lang="zh-TW" altLang="en-US" dirty="0"/>
              <a:t>我們可以使用</a:t>
            </a:r>
            <a:r>
              <a:rPr lang="en-US" altLang="zh-TW" dirty="0"/>
              <a:t>data-theme="a-z" </a:t>
            </a:r>
            <a:r>
              <a:rPr lang="zh-TW" altLang="en-US" dirty="0"/>
              <a:t>屬性設定按鈕的佈景主題，內建的佈景主題有</a:t>
            </a:r>
            <a:r>
              <a:rPr lang="en-US" altLang="zh-TW" dirty="0"/>
              <a:t>a (</a:t>
            </a:r>
            <a:r>
              <a:rPr lang="zh-TW" altLang="en-US" dirty="0"/>
              <a:t>灰色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b (</a:t>
            </a:r>
            <a:r>
              <a:rPr lang="zh-TW" altLang="en-US" dirty="0"/>
              <a:t>黑色</a:t>
            </a:r>
            <a:r>
              <a:rPr lang="en-US" altLang="zh-TW" dirty="0"/>
              <a:t>)</a:t>
            </a:r>
            <a:r>
              <a:rPr lang="zh-TW" altLang="en-US" dirty="0"/>
              <a:t>，例如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P.19-4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86025"/>
            <a:ext cx="724535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19-1-4 </a:t>
            </a:r>
            <a:r>
              <a:rPr lang="zh-TW" altLang="en-US" dirty="0" smtClean="0"/>
              <a:t>設定按鈕的特殊效果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按鈕預設為圓角加陰影，若要取消加陰影，可以加上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>
                <a:solidFill>
                  <a:srgbClr val="F16237"/>
                </a:solidFill>
              </a:rPr>
              <a:t>data-shadow="false"</a:t>
            </a:r>
            <a:r>
              <a:rPr lang="en-US" altLang="zh-TW" dirty="0" smtClean="0"/>
              <a:t>  </a:t>
            </a:r>
            <a:r>
              <a:rPr lang="zh-TW" altLang="en-US" dirty="0" smtClean="0"/>
              <a:t>屬性；若要取消圓角，可以加上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>
                <a:solidFill>
                  <a:srgbClr val="F16237"/>
                </a:solidFill>
              </a:rPr>
              <a:t>data-corners="false" </a:t>
            </a:r>
            <a:r>
              <a:rPr lang="zh-TW" altLang="en-US" dirty="0" smtClean="0"/>
              <a:t>屬性，例如：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P.19-5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824" y="2730049"/>
            <a:ext cx="7877175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19-1-5 </a:t>
            </a:r>
            <a:r>
              <a:rPr lang="zh-TW" altLang="en-US" dirty="0" smtClean="0"/>
              <a:t>設定控制群組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若要將幾個有關聯的按鈕群組在一起，此時可以利用 </a:t>
            </a:r>
            <a:r>
              <a:rPr lang="en-US" altLang="zh-TW" dirty="0" smtClean="0"/>
              <a:t>&lt;div&gt; </a:t>
            </a:r>
            <a:r>
              <a:rPr lang="zh-TW" altLang="en-US" dirty="0" smtClean="0"/>
              <a:t>元素加上</a:t>
            </a:r>
            <a:r>
              <a:rPr lang="en-US" altLang="zh-TW" dirty="0" smtClean="0">
                <a:solidFill>
                  <a:srgbClr val="F16237"/>
                </a:solidFill>
              </a:rPr>
              <a:t>data-role="</a:t>
            </a:r>
            <a:r>
              <a:rPr lang="en-US" altLang="zh-TW" dirty="0" err="1" smtClean="0">
                <a:solidFill>
                  <a:srgbClr val="F16237"/>
                </a:solidFill>
              </a:rPr>
              <a:t>controlgroup</a:t>
            </a:r>
            <a:r>
              <a:rPr lang="en-US" altLang="zh-TW" dirty="0" smtClean="0">
                <a:solidFill>
                  <a:srgbClr val="F16237"/>
                </a:solidFill>
              </a:rPr>
              <a:t>" </a:t>
            </a:r>
            <a:r>
              <a:rPr lang="zh-TW" altLang="en-US" dirty="0" smtClean="0"/>
              <a:t>屬性定義一個控制群組容器，然後將按鈕放在這個容器裡面，例如：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瀏覽結果如左下圖，若要變更為水平排列，可以加上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>
                <a:solidFill>
                  <a:srgbClr val="F16237"/>
                </a:solidFill>
              </a:rPr>
              <a:t>data-type=“horizontal” </a:t>
            </a:r>
            <a:r>
              <a:rPr lang="zh-TW" altLang="en-US" dirty="0" smtClean="0"/>
              <a:t>屬性，瀏覽結果如右下圖。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P.19-5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463" y="2719388"/>
            <a:ext cx="783907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5085184"/>
            <a:ext cx="4585773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460480" cy="6192688"/>
          </a:xfrm>
        </p:spPr>
        <p:txBody>
          <a:bodyPr/>
          <a:lstStyle/>
          <a:p>
            <a:r>
              <a:rPr lang="en-US" altLang="zh-TW" dirty="0" smtClean="0"/>
              <a:t>19-2  </a:t>
            </a:r>
            <a:r>
              <a:rPr lang="zh-TW" altLang="en-US" dirty="0" smtClean="0"/>
              <a:t>工具列</a:t>
            </a:r>
            <a:endParaRPr lang="en-US" altLang="zh-TW" dirty="0" smtClean="0"/>
          </a:p>
          <a:p>
            <a:pPr lvl="4" indent="0">
              <a:buClr>
                <a:schemeClr val="accent3">
                  <a:lumMod val="75000"/>
                </a:schemeClr>
              </a:buClr>
              <a:buSzPct val="100000"/>
            </a:pPr>
            <a:r>
              <a:rPr lang="en-US" altLang="zh-TW" dirty="0" smtClean="0"/>
              <a:t>19-2-1 </a:t>
            </a:r>
            <a:r>
              <a:rPr lang="zh-TW" altLang="en-US" dirty="0" smtClean="0"/>
              <a:t>頁首列</a:t>
            </a:r>
            <a:endParaRPr lang="en-US" altLang="zh-TW" dirty="0" smtClean="0"/>
          </a:p>
          <a:p>
            <a:pPr lvl="1"/>
            <a:r>
              <a:rPr lang="zh-TW" altLang="en-US" sz="1800" dirty="0" smtClean="0">
                <a:solidFill>
                  <a:srgbClr val="F16237"/>
                </a:solidFill>
              </a:rPr>
              <a:t>頁首列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(header) </a:t>
            </a:r>
            <a:r>
              <a:rPr lang="zh-TW" altLang="en-US" sz="1800" dirty="0" smtClean="0"/>
              <a:t>位於頁面上方，通常用來放置標題或「返回」等按鈕，標題文字建議以 </a:t>
            </a:r>
            <a:r>
              <a:rPr lang="en-US" altLang="zh-TW" sz="1800" dirty="0" smtClean="0"/>
              <a:t>&lt;h1&gt; </a:t>
            </a:r>
            <a:r>
              <a:rPr lang="zh-TW" altLang="en-US" sz="1800" dirty="0" smtClean="0"/>
              <a:t>元素來標示，但使用 </a:t>
            </a:r>
            <a:r>
              <a:rPr lang="en-US" altLang="zh-TW" sz="1800" dirty="0" smtClean="0"/>
              <a:t>&lt;h2&gt; ~ &lt;h6&gt; </a:t>
            </a:r>
            <a:r>
              <a:rPr lang="zh-TW" altLang="en-US" sz="1800" dirty="0" smtClean="0"/>
              <a:t>元素亦可，例如：</a:t>
            </a:r>
            <a:endParaRPr lang="en-US" altLang="zh-TW" sz="1800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P.19-6</a:t>
            </a:r>
          </a:p>
        </p:txBody>
      </p:sp>
      <p:sp>
        <p:nvSpPr>
          <p:cNvPr id="12" name="文字版面配置區 4">
            <a:hlinkClick r:id="rId2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903739"/>
            <a:ext cx="6886997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9" r="6012"/>
          <a:stretch/>
        </p:blipFill>
        <p:spPr bwMode="auto">
          <a:xfrm>
            <a:off x="4958019" y="2903739"/>
            <a:ext cx="3991661" cy="3071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19-2-2 </a:t>
            </a:r>
            <a:r>
              <a:rPr lang="zh-TW" altLang="en-US" dirty="0" smtClean="0"/>
              <a:t>頁尾列</a:t>
            </a:r>
            <a:endParaRPr lang="en-US" altLang="zh-TW" dirty="0" smtClean="0"/>
          </a:p>
          <a:p>
            <a:pPr lvl="1"/>
            <a:r>
              <a:rPr lang="zh-TW" altLang="en-US" dirty="0" smtClean="0">
                <a:solidFill>
                  <a:srgbClr val="F16237"/>
                </a:solidFill>
              </a:rPr>
              <a:t>頁尾列 </a:t>
            </a:r>
            <a:r>
              <a:rPr lang="en-US" altLang="zh-TW" dirty="0" smtClean="0"/>
              <a:t>(footer) </a:t>
            </a:r>
            <a:r>
              <a:rPr lang="zh-TW" altLang="en-US" dirty="0" smtClean="0"/>
              <a:t>位於頁面下方，通常用來放置版權宣告、聯絡資訊、具有導覽功能或相關聯的一組按鈕，例如：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P.19-8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2896"/>
            <a:ext cx="722630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11708</TotalTime>
  <Words>992</Words>
  <Application>Microsoft Office PowerPoint</Application>
  <PresentationFormat>如螢幕大小 (4:3)</PresentationFormat>
  <Paragraphs>124</Paragraphs>
  <Slides>30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1" baseType="lpstr">
      <vt:lpstr>Median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CSS基本語法</dc:title>
  <dc:creator>memi</dc:creator>
  <cp:keywords>AEL013500</cp:keywords>
  <cp:lastModifiedBy>Jean</cp:lastModifiedBy>
  <cp:revision>1403</cp:revision>
  <dcterms:created xsi:type="dcterms:W3CDTF">2011-06-06T16:54:13Z</dcterms:created>
  <dcterms:modified xsi:type="dcterms:W3CDTF">2017-09-01T02:47:26Z</dcterms:modified>
</cp:coreProperties>
</file>